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306" r:id="rId3"/>
    <p:sldId id="257" r:id="rId4"/>
    <p:sldId id="300" r:id="rId5"/>
    <p:sldId id="292" r:id="rId6"/>
    <p:sldId id="298" r:id="rId7"/>
    <p:sldId id="301" r:id="rId8"/>
    <p:sldId id="271" r:id="rId9"/>
    <p:sldId id="299" r:id="rId10"/>
    <p:sldId id="313" r:id="rId11"/>
    <p:sldId id="311" r:id="rId12"/>
    <p:sldId id="312" r:id="rId13"/>
    <p:sldId id="282" r:id="rId14"/>
    <p:sldId id="283" r:id="rId15"/>
    <p:sldId id="296" r:id="rId16"/>
    <p:sldId id="304" r:id="rId17"/>
    <p:sldId id="297" r:id="rId18"/>
    <p:sldId id="281" r:id="rId19"/>
    <p:sldId id="303" r:id="rId20"/>
    <p:sldId id="294" r:id="rId21"/>
    <p:sldId id="290" r:id="rId22"/>
    <p:sldId id="291" r:id="rId23"/>
    <p:sldId id="288" r:id="rId24"/>
    <p:sldId id="279" r:id="rId25"/>
    <p:sldId id="280" r:id="rId26"/>
    <p:sldId id="268" r:id="rId27"/>
    <p:sldId id="293" r:id="rId28"/>
    <p:sldId id="262" r:id="rId29"/>
    <p:sldId id="275" r:id="rId30"/>
    <p:sldId id="263" r:id="rId31"/>
    <p:sldId id="260" r:id="rId32"/>
    <p:sldId id="269" r:id="rId33"/>
    <p:sldId id="270" r:id="rId34"/>
    <p:sldId id="286" r:id="rId35"/>
    <p:sldId id="287" r:id="rId36"/>
    <p:sldId id="276" r:id="rId37"/>
    <p:sldId id="278" r:id="rId38"/>
    <p:sldId id="307" r:id="rId39"/>
    <p:sldId id="305" r:id="rId40"/>
    <p:sldId id="302" r:id="rId41"/>
    <p:sldId id="272" r:id="rId42"/>
    <p:sldId id="273" r:id="rId43"/>
    <p:sldId id="308" r:id="rId44"/>
    <p:sldId id="259" r:id="rId45"/>
    <p:sldId id="267" r:id="rId46"/>
    <p:sldId id="284" r:id="rId47"/>
    <p:sldId id="285" r:id="rId48"/>
    <p:sldId id="309" r:id="rId4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5B55F-7F19-46C1-B6B6-C2422CDC2D8B}" type="datetimeFigureOut">
              <a:rPr lang="sk-SK" smtClean="0"/>
              <a:pPr/>
              <a:t>21. 9. 2020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F558A-BCFB-407B-A396-B1057E3E277D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F558A-BCFB-407B-A396-B1057E3E277D}" type="slidenum">
              <a:rPr lang="sk-SK" smtClean="0"/>
              <a:pPr/>
              <a:t>39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16" name="Zástupný symbol dátum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21. 9. 2020</a:t>
            </a:fld>
            <a:endParaRPr lang="sk-SK"/>
          </a:p>
        </p:txBody>
      </p:sp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21. 9. 2020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21. 9. 2020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7" name="Zástupný symbol obsah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21. 9. 2020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9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21. 9. 2020</a:t>
            </a:fld>
            <a:endParaRPr lang="sk-SK"/>
          </a:p>
        </p:txBody>
      </p:sp>
      <p:sp>
        <p:nvSpPr>
          <p:cNvPr id="11" name="Zástupný symbol päty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21. 9. 2020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8" name="Zástupný symbol obsah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21. 9. 2020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21. 9. 2020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21. 9. 2020</a:t>
            </a:fld>
            <a:endParaRPr lang="sk-SK"/>
          </a:p>
        </p:txBody>
      </p:sp>
      <p:sp>
        <p:nvSpPr>
          <p:cNvPr id="24" name="Zástupný symbol päty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21. 9. 2020</a:t>
            </a:fld>
            <a:endParaRPr lang="sk-SK"/>
          </a:p>
        </p:txBody>
      </p:sp>
      <p:sp>
        <p:nvSpPr>
          <p:cNvPr id="29" name="Zástupný symbol päty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a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21. 9. 2020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tex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1" name="Zástupný symbol dátumu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A812B65-9A1B-42FF-8DDA-365A2B0950AF}" type="datetimeFigureOut">
              <a:rPr lang="sk-SK" smtClean="0"/>
              <a:pPr/>
              <a:t>21. 9. 2020</a:t>
            </a:fld>
            <a:endParaRPr lang="sk-SK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nadpis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IMG_20200520_141430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sk-SK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Rescue považie</a:t>
            </a:r>
            <a:r>
              <a:rPr lang="sk-SK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br>
              <a:rPr lang="sk-SK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sk-SK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záchranný SYSTÉM  </a:t>
            </a:r>
            <a:endParaRPr lang="sk-SK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3048000" y="5105400"/>
            <a:ext cx="533400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b="1" dirty="0" smtClean="0">
              <a:solidFill>
                <a:srgbClr val="002060"/>
              </a:solidFill>
            </a:endParaRPr>
          </a:p>
          <a:p>
            <a:pPr algn="ctr"/>
            <a:r>
              <a:rPr lang="sk-SK" b="1" dirty="0" smtClean="0">
                <a:solidFill>
                  <a:srgbClr val="002060"/>
                </a:solidFill>
              </a:rPr>
              <a:t>IČO: 53040376</a:t>
            </a:r>
          </a:p>
          <a:p>
            <a:pPr algn="ctr"/>
            <a:r>
              <a:rPr lang="sk-SK" b="1" dirty="0" smtClean="0">
                <a:solidFill>
                  <a:srgbClr val="002060"/>
                </a:solidFill>
              </a:rPr>
              <a:t>DIČ: 2121248019</a:t>
            </a:r>
          </a:p>
          <a:p>
            <a:pPr algn="ctr"/>
            <a:r>
              <a:rPr lang="sk-SK" b="1" dirty="0" smtClean="0">
                <a:solidFill>
                  <a:srgbClr val="002060"/>
                </a:solidFill>
              </a:rPr>
              <a:t>Tel: 0951 112 </a:t>
            </a:r>
            <a:r>
              <a:rPr lang="sk-SK" b="1" dirty="0" smtClean="0">
                <a:solidFill>
                  <a:srgbClr val="002060"/>
                </a:solidFill>
              </a:rPr>
              <a:t>112</a:t>
            </a:r>
            <a:endParaRPr lang="sk-SK" b="1" dirty="0" smtClean="0">
              <a:solidFill>
                <a:srgbClr val="002060"/>
              </a:solidFill>
            </a:endParaRPr>
          </a:p>
          <a:p>
            <a:pPr algn="ctr"/>
            <a:r>
              <a:rPr lang="sk-SK" b="1" dirty="0" smtClean="0">
                <a:solidFill>
                  <a:srgbClr val="002060"/>
                </a:solidFill>
              </a:rPr>
              <a:t>E-mail: rescuepovazie@gmail.com</a:t>
            </a:r>
          </a:p>
          <a:p>
            <a:pPr algn="ctr"/>
            <a:r>
              <a:rPr lang="sk-SK" b="1" dirty="0" smtClean="0">
                <a:solidFill>
                  <a:srgbClr val="002060"/>
                </a:solidFill>
              </a:rPr>
              <a:t>Web. Stránka: www.rescuepovazie.sk</a:t>
            </a:r>
            <a:endParaRPr lang="sk-SK" b="1" dirty="0">
              <a:solidFill>
                <a:srgbClr val="002060"/>
              </a:solidFill>
            </a:endParaRPr>
          </a:p>
        </p:txBody>
      </p:sp>
      <p:pic>
        <p:nvPicPr>
          <p:cNvPr id="7" name="Obrázok 6" descr="Untitled-1 (1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772400" y="5272994"/>
            <a:ext cx="1371600" cy="1585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Práca s mládežou a so psom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403246D5-FFBF-45F3-98B4-CEBA652259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/>
        </p:blipFill>
        <p:spPr>
          <a:xfrm>
            <a:off x="1" y="4724401"/>
            <a:ext cx="48006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ok 4" descr="DSC_8795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1206500"/>
            <a:ext cx="2895600" cy="3458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ok 7">
            <a:extLst>
              <a:ext uri="{FF2B5EF4-FFF2-40B4-BE49-F238E27FC236}">
                <a16:creationId xmlns="" xmlns:a16="http://schemas.microsoft.com/office/drawing/2014/main" id="{CEA645B6-5624-49FB-9681-C0E2AF4D59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6400800" y="1219200"/>
            <a:ext cx="2743200" cy="2098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ok 8" descr="36240681_2065599900321613_8029374633260089344_o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6781800" y="3352800"/>
            <a:ext cx="23622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ok 9" descr="36175907_2065594180322185_6159616099039051776_o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971800" y="1219200"/>
            <a:ext cx="34290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ázok 10" descr="36114148_2065598126988457_5620130453898919936_o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4876800" y="4733192"/>
            <a:ext cx="1905000" cy="21248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ok 11" descr="Untitled-1 (1)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635DAE28-AB18-4308-BC9B-3F3AC5AB7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/>
        </p:blipFill>
        <p:spPr>
          <a:xfrm>
            <a:off x="0" y="0"/>
            <a:ext cx="2817986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ok 5">
            <a:extLst>
              <a:ext uri="{FF2B5EF4-FFF2-40B4-BE49-F238E27FC236}">
                <a16:creationId xmlns="" xmlns:a16="http://schemas.microsoft.com/office/drawing/2014/main" id="{7F89CE9F-B1B3-4B83-AADA-F5656B298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781800" y="0"/>
            <a:ext cx="23622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ok 6">
            <a:extLst>
              <a:ext uri="{FF2B5EF4-FFF2-40B4-BE49-F238E27FC236}">
                <a16:creationId xmlns="" xmlns:a16="http://schemas.microsoft.com/office/drawing/2014/main" id="{8B72EBFB-394B-49E2-93B1-C7DAC7DF1A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29980" y="3810000"/>
            <a:ext cx="3211294" cy="3063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ok 7">
            <a:extLst>
              <a:ext uri="{FF2B5EF4-FFF2-40B4-BE49-F238E27FC236}">
                <a16:creationId xmlns="" xmlns:a16="http://schemas.microsoft.com/office/drawing/2014/main" id="{B923432B-CE56-43C0-B3F5-A68A4B1BA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/>
          <a:stretch/>
        </p:blipFill>
        <p:spPr>
          <a:xfrm>
            <a:off x="2819399" y="0"/>
            <a:ext cx="3886201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Zástupný symbol obsahu 8">
            <a:extLst>
              <a:ext uri="{FF2B5EF4-FFF2-40B4-BE49-F238E27FC236}">
                <a16:creationId xmlns="" xmlns:a16="http://schemas.microsoft.com/office/drawing/2014/main" id="{C828D8AC-9101-40B5-850D-9BDFADD88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screen"/>
          <a:srcRect/>
          <a:stretch/>
        </p:blipFill>
        <p:spPr>
          <a:xfrm>
            <a:off x="3276600" y="3886200"/>
            <a:ext cx="2955196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ok 9" descr="Untitled-1 (1)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1" name="Obrázok 10">
            <a:extLst>
              <a:ext uri="{FF2B5EF4-FFF2-40B4-BE49-F238E27FC236}">
                <a16:creationId xmlns="" xmlns:a16="http://schemas.microsoft.com/office/drawing/2014/main" id="{D77F74DB-832C-4917-B7C9-299C52F10B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/>
        </p:blipFill>
        <p:spPr>
          <a:xfrm>
            <a:off x="0" y="4663635"/>
            <a:ext cx="6858000" cy="2194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ok 11">
            <a:extLst>
              <a:ext uri="{FF2B5EF4-FFF2-40B4-BE49-F238E27FC236}">
                <a16:creationId xmlns="" xmlns:a16="http://schemas.microsoft.com/office/drawing/2014/main" id="{0EE9F019-1E8F-4AD1-BC59-5D48A6B48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-1" y="0"/>
            <a:ext cx="5405995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ázok 12">
            <a:extLst>
              <a:ext uri="{FF2B5EF4-FFF2-40B4-BE49-F238E27FC236}">
                <a16:creationId xmlns="" xmlns:a16="http://schemas.microsoft.com/office/drawing/2014/main" id="{B99F2E5C-9EB2-4FBB-9656-CCE742C8CB4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352800" y="2133600"/>
            <a:ext cx="3681508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Obrázok 14">
            <a:extLst>
              <a:ext uri="{FF2B5EF4-FFF2-40B4-BE49-F238E27FC236}">
                <a16:creationId xmlns="" xmlns:a16="http://schemas.microsoft.com/office/drawing/2014/main" id="{601F9A3C-95F2-4F68-B8CB-B7C5C7354D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/>
          <a:stretch/>
        </p:blipFill>
        <p:spPr>
          <a:xfrm>
            <a:off x="5430617" y="0"/>
            <a:ext cx="3713383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Obrázok 15">
            <a:extLst>
              <a:ext uri="{FF2B5EF4-FFF2-40B4-BE49-F238E27FC236}">
                <a16:creationId xmlns="" xmlns:a16="http://schemas.microsoft.com/office/drawing/2014/main" id="{48954DB7-B085-49EF-9D56-142C9A67BF15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133600"/>
            <a:ext cx="3291840" cy="2468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ok 9" descr="Untitled-1 (1)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Evakuácia osôb z budov a neprístupného terénu</a:t>
            </a:r>
            <a:endParaRPr lang="sk-SK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4" name="Zástupný symbol obsahu 3" descr="_DSC078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914400" y="1130071"/>
            <a:ext cx="6096000" cy="5499329"/>
          </a:xfrm>
          <a:ln w="38100">
            <a:solidFill>
              <a:schemeClr val="tx1"/>
            </a:solidFill>
          </a:ln>
        </p:spPr>
      </p:pic>
      <p:pic>
        <p:nvPicPr>
          <p:cNvPr id="6" name="Obrázok 5" descr="Untitled-1 (1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_DSC0876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1143000"/>
            <a:ext cx="9144000" cy="5715000"/>
          </a:xfrm>
          <a:ln w="38100">
            <a:solidFill>
              <a:schemeClr val="tx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Evakuácia osôb z budov a neprístupného terénu</a:t>
            </a:r>
            <a:endParaRPr lang="sk-SK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6" name="Obrázok 5" descr="Untitled-1 (1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cuments\KRONIKA\KK Plevník fotky\2017\Končitá 2017\končitá\DSC_030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5271950" cy="3276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5" name="Obrázok 4" descr="Fotka Jozefa CihlÃ¡ra.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57800" y="0"/>
            <a:ext cx="3886200" cy="434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Záchranárske práce vo výškach a nad voľnou hĺbkou </a:t>
            </a:r>
            <a:endParaRPr lang="sk-SK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6" name="Obrázok 5" descr="Fotka SlavomÃ­ra TurÄÃ¡niho.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276600"/>
            <a:ext cx="5257800" cy="3581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Obrázok 6" descr="Fotka Jozefa CihlÃ¡ra.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57800" y="4343400"/>
            <a:ext cx="3886200" cy="2514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Obrázok 8" descr="Untitled-1 (1)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DSC_5623 (1)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1143000"/>
            <a:ext cx="9144000" cy="5715000"/>
          </a:xfrm>
          <a:ln w="38100">
            <a:solidFill>
              <a:schemeClr val="tx1"/>
            </a:solidFill>
          </a:ln>
        </p:spPr>
      </p:pic>
      <p:pic>
        <p:nvPicPr>
          <p:cNvPr id="5" name="Obrázok 4" descr="Untitled-1 (1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Fotka Veroniky NaÄovej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581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Obrázok 3" descr="Fotka Veroniky NaÄovej.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3352800" cy="3505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/>
          <a:lstStyle/>
          <a:p>
            <a:pPr algn="ctr"/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Odborná spôsobilosť hasič</a:t>
            </a:r>
            <a:endParaRPr lang="sk-SK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6" name="Obrázok 5" descr="Fotka Veroniky NaÄovej.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71800"/>
            <a:ext cx="3352800" cy="3886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Obrázok 6" descr="Fotka Veroniky NaÄovej."/>
          <p:cNvPicPr/>
          <p:nvPr/>
        </p:nvPicPr>
        <p:blipFill>
          <a:blip r:embed="rId5"/>
          <a:srcRect l="3896" t="2273"/>
          <a:stretch>
            <a:fillRect/>
          </a:stretch>
        </p:blipFill>
        <p:spPr bwMode="auto">
          <a:xfrm>
            <a:off x="3352800" y="3581400"/>
            <a:ext cx="5791200" cy="3276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Obrázok 8" descr="Untitled-1 (1)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20140527_10322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5400000">
            <a:off x="3581400" y="1295400"/>
            <a:ext cx="6858000" cy="4267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Zástupný symbol obsahu 3" descr="20150826_113021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4876799" cy="6858000"/>
          </a:xfrm>
          <a:ln w="38100">
            <a:solidFill>
              <a:schemeClr val="tx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sk-SK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Pilčícky</a:t>
            </a: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kurz</a:t>
            </a:r>
            <a:endParaRPr lang="sk-SK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7" name="Obrázok 6" descr="Untitled-1 (1)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sk-SK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Pilčícky</a:t>
            </a: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kurz</a:t>
            </a:r>
            <a:endParaRPr lang="sk-SK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4" name="Zástupný symbol obsahu 3" descr="_DSC0246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04800" y="1144890"/>
            <a:ext cx="8534400" cy="5484510"/>
          </a:xfrm>
          <a:ln w="38100">
            <a:solidFill>
              <a:schemeClr val="tx1"/>
            </a:solidFill>
          </a:ln>
        </p:spPr>
      </p:pic>
      <p:pic>
        <p:nvPicPr>
          <p:cNvPr id="6" name="Obrázok 5" descr="Untitled-1 (1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spolupracujeme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334000"/>
          </a:xfrm>
        </p:spPr>
        <p:txBody>
          <a:bodyPr>
            <a:normAutofit fontScale="70000" lnSpcReduction="20000"/>
          </a:bodyPr>
          <a:lstStyle/>
          <a:p>
            <a:r>
              <a:rPr lang="sk-SK" sz="3400" dirty="0" smtClean="0"/>
              <a:t>Spolupráca so zložkami integrovaného záchranného systému, orgánmi štátnej správy a samosprávy.</a:t>
            </a:r>
          </a:p>
          <a:p>
            <a:r>
              <a:rPr lang="sk-SK" sz="3400" dirty="0" smtClean="0"/>
              <a:t>Občianske združenia zamerané na špeciálnu činnosť: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sk-SK" sz="2900" dirty="0" smtClean="0"/>
              <a:t>Kynológovia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sk-SK" sz="2900" dirty="0" smtClean="0"/>
              <a:t>Horolezci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sk-SK" sz="2900" dirty="0" smtClean="0"/>
              <a:t>Vodáci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sk-SK" sz="2900" dirty="0" smtClean="0"/>
              <a:t>Potápači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sk-SK" sz="2900" dirty="0" smtClean="0"/>
              <a:t>Piloti motorových rogál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sk-SK" sz="2900" dirty="0" smtClean="0"/>
              <a:t>DHZ</a:t>
            </a:r>
            <a:endParaRPr lang="sk-SK" dirty="0" smtClean="0"/>
          </a:p>
          <a:p>
            <a:r>
              <a:rPr lang="sk-SK" sz="3400" dirty="0" smtClean="0"/>
              <a:t>Efektívne vyhľadávanie stratených, nezvestných a zranených osôb.</a:t>
            </a:r>
          </a:p>
          <a:p>
            <a:r>
              <a:rPr lang="sk-SK" sz="3400" dirty="0" smtClean="0"/>
              <a:t>Transport k dosahu RZP.</a:t>
            </a:r>
          </a:p>
          <a:p>
            <a:r>
              <a:rPr lang="sk-SK" sz="3400" dirty="0" smtClean="0"/>
              <a:t>Schopnosť pomoci pri povodniach, požiaroch a evakuácií osôb.</a:t>
            </a:r>
          </a:p>
          <a:p>
            <a:r>
              <a:rPr lang="sk-SK" sz="3400" dirty="0" smtClean="0"/>
              <a:t>Prvotná pomoc pri riešení krízových situácii a havárií na vodnej ploche a pod hladinou vody.</a:t>
            </a:r>
            <a:endParaRPr lang="sk-SK" sz="3400" dirty="0"/>
          </a:p>
        </p:txBody>
      </p:sp>
      <p:pic>
        <p:nvPicPr>
          <p:cNvPr id="6" name="Obrázok 5" descr="Untitled-1 (1)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229600" y="5801331"/>
            <a:ext cx="914399" cy="1056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Fotka Jozefa CihlÃ¡ra.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00600" y="0"/>
            <a:ext cx="4343400" cy="3124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Obrázok 3" descr="Fotka Jozefa CihlÃ¡ra.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4800600" cy="3124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Záchranárske práce vo vode a pod vodnou hladinou </a:t>
            </a:r>
            <a:endParaRPr lang="sk-SK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6" name="Obrázok 5" descr="Fotka Jozefa CihlÃ¡ra.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124200"/>
            <a:ext cx="4800600" cy="3733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Zástupný symbol obsahu 3" descr="Fotka Jozefa CihlÃ¡ra."/>
          <p:cNvPicPr>
            <a:picLocks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00600" y="3124200"/>
            <a:ext cx="4343400" cy="3733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Obrázok 8" descr="Untitled-1 (1)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_221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1143000"/>
            <a:ext cx="9144001" cy="5715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Obrázok 5" descr="Untitled-1 (1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DSC_222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Obrázok 3" descr="Untitled-1 (1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 descr="_DSC029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Zástupný symbol obsahu 3" descr="_DSC0243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1" y="3429000"/>
            <a:ext cx="4571999" cy="3428999"/>
          </a:xfrm>
          <a:ln w="38100">
            <a:solidFill>
              <a:schemeClr val="tx1"/>
            </a:solidFill>
          </a:ln>
        </p:spPr>
      </p:pic>
      <p:pic>
        <p:nvPicPr>
          <p:cNvPr id="6" name="Obrázok 5" descr="13717326_10202022852248330_2401246084706112433_o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Obrázok 6" descr="13735788_10202022788006724_37914491733937025_o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ázok 8" descr="Untitled-1 (1)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/>
          <a:lstStyle/>
          <a:p>
            <a:pPr algn="ctr"/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Sebaobrana</a:t>
            </a:r>
            <a:r>
              <a:rPr lang="sk-SK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endParaRPr lang="sk-SK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4" name="Zástupný symbol obsahu 3" descr="_DSC0585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343400" y="1143000"/>
            <a:ext cx="4800600" cy="3836123"/>
          </a:xfrm>
          <a:ln w="38100">
            <a:solidFill>
              <a:schemeClr val="tx1"/>
            </a:solidFill>
          </a:ln>
        </p:spPr>
      </p:pic>
      <p:pic>
        <p:nvPicPr>
          <p:cNvPr id="5" name="Obrázok 4" descr="_DSC0970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1143000"/>
            <a:ext cx="4344341" cy="28319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Obrázok 5" descr="_DSC098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3962400"/>
            <a:ext cx="4325525" cy="2895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Obrázok 7" descr="Untitled-1 (1)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obrázek00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DSC0014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905956" y="4114800"/>
            <a:ext cx="5238044" cy="2743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Výcvikový víkend</a:t>
            </a:r>
          </a:p>
        </p:txBody>
      </p:sp>
      <p:pic>
        <p:nvPicPr>
          <p:cNvPr id="5" name="Zástupný symbol obsahu 4" descr="Vycvikovy vikend zachranarov (1)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0" y="1143000"/>
            <a:ext cx="3727680" cy="5715000"/>
          </a:xfrm>
          <a:ln w="38100">
            <a:solidFill>
              <a:schemeClr val="tx1"/>
            </a:solidFill>
          </a:ln>
        </p:spPr>
      </p:pic>
      <p:pic>
        <p:nvPicPr>
          <p:cNvPr id="7" name="Obrázok 6" descr="DSC00143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3886200" y="1143000"/>
            <a:ext cx="5257800" cy="2971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ázok 8" descr="Untitled-1 (1)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077200" y="5625218"/>
            <a:ext cx="1066800" cy="1232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28616362_1616075608482949_8742213956637057711_o (1)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724400" y="0"/>
            <a:ext cx="4419600" cy="2590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Obrázok 5" descr="28698575_1616075105149666_7756816451347979650_o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4724400" cy="685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Nočné vyhľadávanie v starých budovách </a:t>
            </a:r>
            <a:endParaRPr lang="sk-SK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4" name="Zástupný symbol obsahu 3" descr="28698618_1616077511816092_1332737778933055893_o.jpg"/>
          <p:cNvPicPr>
            <a:picLocks noGrp="1" noChangeAspect="1"/>
          </p:cNvPicPr>
          <p:nvPr>
            <p:ph idx="1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4724400" y="2590800"/>
            <a:ext cx="4419600" cy="4267200"/>
          </a:xfrm>
          <a:ln w="38100">
            <a:solidFill>
              <a:schemeClr val="tx1"/>
            </a:solidFill>
          </a:ln>
        </p:spPr>
      </p:pic>
      <p:pic>
        <p:nvPicPr>
          <p:cNvPr id="8" name="Obrázok 7" descr="Untitled-1 (1)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Súčinnostné cvičenie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4800" y="1447800"/>
            <a:ext cx="8686800" cy="50292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sk-SK" sz="6700" dirty="0" smtClean="0"/>
              <a:t> </a:t>
            </a:r>
          </a:p>
          <a:p>
            <a:r>
              <a:rPr lang="sk-SK" sz="6700" dirty="0" smtClean="0"/>
              <a:t> DHZ </a:t>
            </a:r>
          </a:p>
          <a:p>
            <a:r>
              <a:rPr lang="sk-SK" sz="6700" dirty="0" smtClean="0"/>
              <a:t> Horolezecký klub Manín</a:t>
            </a:r>
          </a:p>
          <a:p>
            <a:r>
              <a:rPr lang="sk-SK" sz="6700" dirty="0" smtClean="0"/>
              <a:t> Vodácky klub Yacht klub Považská Bystrica</a:t>
            </a:r>
          </a:p>
          <a:p>
            <a:r>
              <a:rPr lang="sk-SK" sz="6700" dirty="0" smtClean="0"/>
              <a:t> Judo klub Považská Bystrica </a:t>
            </a:r>
          </a:p>
          <a:p>
            <a:r>
              <a:rPr lang="sk-SK" sz="6700" dirty="0" smtClean="0"/>
              <a:t> Potápačský klub Hippocampus</a:t>
            </a:r>
          </a:p>
          <a:p>
            <a:r>
              <a:rPr lang="sk-SK" sz="6700" dirty="0" smtClean="0"/>
              <a:t> Kynologický klub Plevník</a:t>
            </a:r>
          </a:p>
          <a:p>
            <a:r>
              <a:rPr lang="sk-SK" sz="6700" dirty="0" smtClean="0"/>
              <a:t> Červený kríž</a:t>
            </a:r>
          </a:p>
          <a:p>
            <a:r>
              <a:rPr lang="sk-SK" sz="6700" dirty="0" smtClean="0"/>
              <a:t> CO Považská Bystrica </a:t>
            </a:r>
          </a:p>
          <a:p>
            <a:r>
              <a:rPr lang="sk-SK" sz="6700" dirty="0" smtClean="0"/>
              <a:t> Polícia</a:t>
            </a:r>
          </a:p>
          <a:p>
            <a:r>
              <a:rPr lang="sk-SK" sz="6700" dirty="0" smtClean="0"/>
              <a:t> Leteckí modelári – motorové rogalá a </a:t>
            </a:r>
            <a:r>
              <a:rPr lang="sk-SK" sz="6700" dirty="0" err="1" smtClean="0"/>
              <a:t>drony</a:t>
            </a:r>
            <a:r>
              <a:rPr lang="sk-SK" sz="6700" dirty="0" smtClean="0"/>
              <a:t>   </a:t>
            </a:r>
            <a:endParaRPr lang="sk-SK" sz="6700" dirty="0" smtClean="0"/>
          </a:p>
          <a:p>
            <a:endParaRPr lang="sk-SK" dirty="0" smtClean="0"/>
          </a:p>
          <a:p>
            <a:pPr>
              <a:buNone/>
            </a:pPr>
            <a:r>
              <a:rPr lang="sk-SK" dirty="0" smtClean="0"/>
              <a:t> </a:t>
            </a:r>
          </a:p>
          <a:p>
            <a:endParaRPr lang="sk-SK" dirty="0" smtClean="0"/>
          </a:p>
        </p:txBody>
      </p:sp>
      <p:pic>
        <p:nvPicPr>
          <p:cNvPr id="5" name="Obrázok 4" descr="Untitled-1 (1)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DSC_708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4601882" cy="3352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Obrázok 5" descr="received_169967798674310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3581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DHZ</a:t>
            </a:r>
          </a:p>
        </p:txBody>
      </p:sp>
      <p:pic>
        <p:nvPicPr>
          <p:cNvPr id="4" name="Zástupný symbol obsahu 3" descr="DSC_7013.JPG"/>
          <p:cNvPicPr>
            <a:picLocks noGrp="1" noChangeAspect="1"/>
          </p:cNvPicPr>
          <p:nvPr>
            <p:ph idx="1"/>
          </p:nvPr>
        </p:nvPicPr>
        <p:blipFill>
          <a:blip r:embed="rId4" cstate="screen"/>
          <a:stretch>
            <a:fillRect/>
          </a:stretch>
        </p:blipFill>
        <p:spPr>
          <a:xfrm>
            <a:off x="4572000" y="3581400"/>
            <a:ext cx="4572000" cy="3276600"/>
          </a:xfrm>
          <a:ln w="38100">
            <a:solidFill>
              <a:schemeClr val="tx1"/>
            </a:solidFill>
          </a:ln>
        </p:spPr>
      </p:pic>
      <p:pic>
        <p:nvPicPr>
          <p:cNvPr id="7" name="Obrázok 6" descr="received_1699678040076436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52801"/>
            <a:ext cx="4572000" cy="3505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ázok 8" descr="Untitled-1 (1)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Školenia</a:t>
            </a:r>
            <a:r>
              <a:rPr lang="sk-SK" sz="6000" dirty="0" smtClean="0">
                <a:solidFill>
                  <a:srgbClr val="FF0000"/>
                </a:solidFill>
                <a:latin typeface="Algerian" pitchFamily="82" charset="0"/>
              </a:rPr>
              <a:t> </a:t>
            </a:r>
            <a:endParaRPr lang="sk-SK" sz="6000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2578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sk-SK" dirty="0" smtClean="0"/>
              <a:t>Zúčastňujeme sa na rôznych školeniach a skúškach : </a:t>
            </a:r>
          </a:p>
          <a:p>
            <a:pPr>
              <a:buFont typeface="Wingdings" pitchFamily="2" charset="2"/>
              <a:buChar char="Ø"/>
            </a:pPr>
            <a:r>
              <a:rPr lang="sk-SK" dirty="0" smtClean="0"/>
              <a:t> zdravotná príprava – prvá pomoc</a:t>
            </a:r>
          </a:p>
          <a:p>
            <a:pPr>
              <a:buFont typeface="Wingdings" pitchFamily="2" charset="2"/>
              <a:buChar char="Ø"/>
            </a:pPr>
            <a:r>
              <a:rPr lang="sk-SK" dirty="0" smtClean="0"/>
              <a:t> topografia</a:t>
            </a:r>
          </a:p>
          <a:p>
            <a:pPr>
              <a:buFont typeface="Wingdings" pitchFamily="2" charset="2"/>
              <a:buChar char="Ø"/>
            </a:pPr>
            <a:r>
              <a:rPr lang="sk-SK" dirty="0" smtClean="0"/>
              <a:t> kynológia podľa medzinárodného skúšobného poriadku </a:t>
            </a:r>
          </a:p>
          <a:p>
            <a:pPr>
              <a:buFont typeface="Wingdings" pitchFamily="2" charset="2"/>
              <a:buChar char="Ø"/>
            </a:pPr>
            <a:r>
              <a:rPr lang="sk-SK" dirty="0" smtClean="0"/>
              <a:t> záchranárske práce vo výškach a nad voľnou hĺbkou </a:t>
            </a:r>
          </a:p>
          <a:p>
            <a:pPr>
              <a:buFont typeface="Wingdings" pitchFamily="2" charset="2"/>
              <a:buChar char="Ø"/>
            </a:pPr>
            <a:r>
              <a:rPr lang="sk-SK" dirty="0" smtClean="0"/>
              <a:t> odborná spôsobilosť hasič </a:t>
            </a:r>
          </a:p>
          <a:p>
            <a:pPr>
              <a:buFont typeface="Wingdings" pitchFamily="2" charset="2"/>
              <a:buChar char="Ø"/>
            </a:pPr>
            <a:r>
              <a:rPr lang="sk-SK" dirty="0" smtClean="0"/>
              <a:t> pilčícke školenie</a:t>
            </a:r>
          </a:p>
          <a:p>
            <a:pPr>
              <a:buFont typeface="Wingdings" pitchFamily="2" charset="2"/>
              <a:buChar char="Ø"/>
            </a:pPr>
            <a:r>
              <a:rPr lang="sk-SK" dirty="0" smtClean="0"/>
              <a:t> záchranárske práce na vode a pod vodnou   hladinou</a:t>
            </a:r>
          </a:p>
          <a:p>
            <a:pPr>
              <a:buFont typeface="Wingdings" pitchFamily="2" charset="2"/>
              <a:buChar char="Ø"/>
            </a:pPr>
            <a:r>
              <a:rPr lang="sk-SK" dirty="0" smtClean="0"/>
              <a:t> vodca malého plavidla</a:t>
            </a:r>
          </a:p>
          <a:p>
            <a:pPr>
              <a:buFont typeface="Wingdings" pitchFamily="2" charset="2"/>
              <a:buChar char="Ø"/>
            </a:pPr>
            <a:r>
              <a:rPr lang="sk-SK" dirty="0" smtClean="0"/>
              <a:t> sebaobranna</a:t>
            </a:r>
          </a:p>
          <a:p>
            <a:pPr>
              <a:buNone/>
            </a:pPr>
            <a:endParaRPr lang="sk-SK" dirty="0" smtClean="0"/>
          </a:p>
          <a:p>
            <a:pPr>
              <a:buFont typeface="Wingdings" pitchFamily="2" charset="2"/>
              <a:buChar char="Ø"/>
            </a:pPr>
            <a:endParaRPr lang="sk-SK" dirty="0"/>
          </a:p>
        </p:txBody>
      </p:sp>
      <p:pic>
        <p:nvPicPr>
          <p:cNvPr id="5" name="Obrázok 4" descr="Untitled-1 (1)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3244446_1998127273547293_6880110211124808223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1143000"/>
            <a:ext cx="3124200" cy="4267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2400"/>
            <a:ext cx="8991600" cy="838200"/>
          </a:xfrm>
        </p:spPr>
        <p:txBody>
          <a:bodyPr>
            <a:normAutofit/>
          </a:bodyPr>
          <a:lstStyle/>
          <a:p>
            <a:pPr algn="ctr"/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Horolezecký klub </a:t>
            </a:r>
            <a:r>
              <a:rPr lang="sk-SK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manín</a:t>
            </a:r>
            <a:endParaRPr lang="sk-SK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990600"/>
            <a:ext cx="5791200" cy="5867400"/>
          </a:xfrm>
        </p:spPr>
        <p:txBody>
          <a:bodyPr>
            <a:normAutofit fontScale="70000" lnSpcReduction="20000"/>
          </a:bodyPr>
          <a:lstStyle/>
          <a:p>
            <a:endParaRPr lang="sk-SK" sz="3400" dirty="0" smtClean="0"/>
          </a:p>
          <a:p>
            <a:r>
              <a:rPr lang="sk-SK" sz="3400" dirty="0" smtClean="0"/>
              <a:t>Z hľadiska športového lezenia na skalách, okrem Vysokých Tatier je v oblasti Veľkého a Malého Manína zhruba polovička lezeckých ciest Slovenska. </a:t>
            </a:r>
          </a:p>
          <a:p>
            <a:r>
              <a:rPr lang="sk-SK" sz="3400" dirty="0" smtClean="0"/>
              <a:t>V prepočte je to cca z 2 500 lezeckých ciest  1 200  v danej oblasti.  Od najľahších až po tie najnáročnejšie.</a:t>
            </a:r>
          </a:p>
          <a:p>
            <a:r>
              <a:rPr lang="sk-SK" sz="3400" dirty="0" smtClean="0"/>
              <a:t>V oblasti </a:t>
            </a:r>
            <a:r>
              <a:rPr lang="sk-SK" sz="3400" dirty="0" smtClean="0"/>
              <a:t>Manínov </a:t>
            </a:r>
            <a:r>
              <a:rPr lang="sk-SK" sz="3400" dirty="0" smtClean="0"/>
              <a:t>je niekoľko jaskýň neprístupných ale turistom dosiahnuteľných.  </a:t>
            </a:r>
          </a:p>
          <a:p>
            <a:r>
              <a:rPr lang="sk-SK" sz="3400" dirty="0" smtClean="0"/>
              <a:t>Z toho vyplýva veľká návštevnosť nie len domácich, ale aj zahraničných turistov a horolezcov. </a:t>
            </a:r>
          </a:p>
          <a:p>
            <a:r>
              <a:rPr lang="sk-SK" sz="3400" dirty="0" smtClean="0"/>
              <a:t>Preto vznikajú rôzne situácie, kedy dochádza k zraneniam alebo dezorientácií v teréne, kedy osoba v núdzi nevie určiť kde sa nachádza. </a:t>
            </a:r>
          </a:p>
          <a:p>
            <a:endParaRPr lang="sk-SK" dirty="0" smtClean="0"/>
          </a:p>
          <a:p>
            <a:pPr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6" name="Obrázok 5" descr="Untitled-1 (1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Horolezecký klub </a:t>
            </a:r>
            <a:r>
              <a:rPr lang="sk-SK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manín</a:t>
            </a: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endParaRPr lang="sk-SK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219200"/>
            <a:ext cx="4800600" cy="5410200"/>
          </a:xfrm>
        </p:spPr>
        <p:txBody>
          <a:bodyPr>
            <a:normAutofit fontScale="70000" lnSpcReduction="20000"/>
          </a:bodyPr>
          <a:lstStyle/>
          <a:p>
            <a:r>
              <a:rPr lang="sk-SK" dirty="0" smtClean="0"/>
              <a:t>Ale dochádza aj k takým situáciám, že osoba vie určiť svoju polohu podľa lezeckých a turistických brožúr  a knižiek, kde sú názvy  a čísla lezeckých ciest . </a:t>
            </a:r>
          </a:p>
          <a:p>
            <a:r>
              <a:rPr lang="sk-SK" dirty="0" smtClean="0"/>
              <a:t>Službu konajúci operátor a následné vyslaná hliadka či už zdravotná, požiarna, policajná  alebo záchranárska nevie nájsť cestu k zranenej alebo dezorientovanej osobe.</a:t>
            </a:r>
          </a:p>
          <a:p>
            <a:r>
              <a:rPr lang="sk-SK" dirty="0" smtClean="0"/>
              <a:t>Preto je potrebné vypracovať plán postupu pri mimoriadnych situáciách a určiť cesty k daným lezeckým miestam, oblastiam.  A v niektorých situáciách aj pristávaciu plochu pre vrtuľník. </a:t>
            </a:r>
          </a:p>
          <a:p>
            <a:endParaRPr lang="sk-SK" dirty="0"/>
          </a:p>
        </p:txBody>
      </p:sp>
      <p:pic>
        <p:nvPicPr>
          <p:cNvPr id="7" name="Obrázok 6" descr="lezecké oblasti Malého Manína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724400" y="4419600"/>
            <a:ext cx="4419600" cy="22298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Obrázok 7" descr="Lez. oblasti Veľkého M.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800600" y="1143000"/>
            <a:ext cx="4343400" cy="3117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TrojuholnikovaSte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726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SpodnaStenaGotickaCesty-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Potápačský klub Hippocampus</a:t>
            </a:r>
          </a:p>
        </p:txBody>
      </p:sp>
      <p:pic>
        <p:nvPicPr>
          <p:cNvPr id="6" name="Zástupný symbol obsahu 5" descr="170414_Velkonocny_ponor_Silo_2017_77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 rot="5400000">
            <a:off x="-952500" y="2095500"/>
            <a:ext cx="5715000" cy="3810000"/>
          </a:xfrm>
          <a:ln w="38100">
            <a:solidFill>
              <a:schemeClr val="tx1"/>
            </a:solidFill>
          </a:ln>
        </p:spPr>
      </p:pic>
      <p:pic>
        <p:nvPicPr>
          <p:cNvPr id="7" name="Obrázok 6" descr="170414_Velkonocny_ponor_Silo_2017_67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5400000">
            <a:off x="2857500" y="2095500"/>
            <a:ext cx="5715000" cy="381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Obrázok 7" descr="Untitled-1 (1)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170414_Velkonocny_ponor_Silo_2017_9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0800000">
            <a:off x="0" y="3352800"/>
            <a:ext cx="5029200" cy="3505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Zástupný symbol obsahu 3" descr="170417_Velkonocny_ponor_Silo_2017_82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5029200" cy="3352800"/>
          </a:xfrm>
          <a:ln w="38100">
            <a:solidFill>
              <a:schemeClr val="tx1"/>
            </a:solidFill>
          </a:ln>
        </p:spPr>
      </p:pic>
      <p:pic>
        <p:nvPicPr>
          <p:cNvPr id="7" name="Zástupný symbol obsahu 5" descr="170417_Velkonocny_ponor_Silo_2017_120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029200" y="3352800"/>
            <a:ext cx="4114800" cy="3505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ázok 8" descr="received_263680880910821.jpe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29200" y="0"/>
            <a:ext cx="4114800" cy="3352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Obrázok 7" descr="Untitled-1 (1)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Leteckí modelári</a:t>
            </a:r>
          </a:p>
        </p:txBody>
      </p:sp>
      <p:pic>
        <p:nvPicPr>
          <p:cNvPr id="4" name="Zástupný symbol obsahu 3" descr="IMG_20180519_20463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04800" y="1143000"/>
            <a:ext cx="7239000" cy="5429250"/>
          </a:xfrm>
          <a:ln w="38100">
            <a:solidFill>
              <a:schemeClr val="tx1"/>
            </a:solidFill>
          </a:ln>
        </p:spPr>
      </p:pic>
      <p:pic>
        <p:nvPicPr>
          <p:cNvPr id="6" name="Obrázok 5" descr="Untitled-1 (1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IMG_20180519_20075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ok 5" descr="Untitled-1 (1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FB_IMG_159006518422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362200" y="3657600"/>
            <a:ext cx="2514600" cy="3188970"/>
          </a:xfrm>
          <a:ln w="38100">
            <a:solidFill>
              <a:schemeClr val="tx1"/>
            </a:solidFill>
          </a:ln>
        </p:spPr>
      </p:pic>
      <p:pic>
        <p:nvPicPr>
          <p:cNvPr id="6" name="Obrázok 5" descr="FB_IMG_15900629139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9" y="0"/>
            <a:ext cx="4191001" cy="5410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Obrázok 6" descr="FB_IMG_15900629030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76800" cy="3657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Obrázok 7" descr="FB_IMG_1590062892783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3649100"/>
            <a:ext cx="2376963" cy="32089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ázok 8" descr="Untitled-1 (1)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yma X5HW 4, RTF, s kamerou, Wi-Fi, RC set 2,4GHz, modrÃ¡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048000"/>
            <a:ext cx="4114800" cy="381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 descr="VÃ½sledok vyhÄ¾adÃ¡vania obrÃ¡zkov pre dopyt leteckÃ½ modelÃ¡ri plevnÃ­k dron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3825" y="3810001"/>
            <a:ext cx="5210175" cy="3048000"/>
          </a:xfrm>
          <a:prstGeom prst="rect">
            <a:avLst/>
          </a:prstGeom>
          <a:noFill/>
        </p:spPr>
      </p:pic>
      <p:pic>
        <p:nvPicPr>
          <p:cNvPr id="1030" name="Picture 6" descr="Syma X5C s - dron s HD kamerou - novÃ¡ verz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0"/>
            <a:ext cx="5029200" cy="38100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4" name="Picture 10" descr="VÃ½sledok vyhÄ¾adÃ¡vania obrÃ¡zkov pre dopyt drony leteckÃ½ modelÃ¡r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087410" cy="304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Obrázok 6" descr="Untitled-1 (1)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prvá pomoc</a:t>
            </a:r>
            <a:endParaRPr lang="sk-SK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4" name="Zástupný symbol obsahu 3" descr="29028040_1618616241562219_4782398792211103744_o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1143000"/>
            <a:ext cx="4582657" cy="5715000"/>
          </a:xfrm>
          <a:ln w="38100">
            <a:solidFill>
              <a:schemeClr val="tx1"/>
            </a:solidFill>
          </a:ln>
        </p:spPr>
      </p:pic>
      <p:pic>
        <p:nvPicPr>
          <p:cNvPr id="6" name="Zástupný symbol obsahu 4" descr="Fotka Jozefa CihlÃ¡ra."/>
          <p:cNvPicPr>
            <a:picLocks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1" y="1143000"/>
            <a:ext cx="4572000" cy="5715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Obrázok 6" descr="Untitled-1 (1)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Kynologický klub plevník </a:t>
            </a:r>
          </a:p>
        </p:txBody>
      </p:sp>
      <p:pic>
        <p:nvPicPr>
          <p:cNvPr id="4" name="Zástupný symbol obsahu 3" descr="_DSC0012 panoráma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52400" y="1143000"/>
            <a:ext cx="8774029" cy="1905000"/>
          </a:xfrm>
          <a:ln w="38100">
            <a:solidFill>
              <a:schemeClr val="tx1"/>
            </a:solidFill>
          </a:ln>
        </p:spPr>
      </p:pic>
      <p:pic>
        <p:nvPicPr>
          <p:cNvPr id="5" name="Obrázok 4" descr="20140712_1804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086099" y="419101"/>
            <a:ext cx="2971800" cy="86867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Obrázok 6" descr="Untitled-1 (1)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články</a:t>
            </a:r>
          </a:p>
        </p:txBody>
      </p:sp>
      <p:pic>
        <p:nvPicPr>
          <p:cNvPr id="4" name="Zástupný symbol obsahu 3" descr="obrázek00001 (1)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28600" y="1143000"/>
            <a:ext cx="4122239" cy="5715000"/>
          </a:xfrm>
          <a:ln>
            <a:solidFill>
              <a:schemeClr val="tx1"/>
            </a:solidFill>
          </a:ln>
        </p:spPr>
      </p:pic>
      <p:pic>
        <p:nvPicPr>
          <p:cNvPr id="5" name="Obrázok 4" descr="32915291_10204636816835811_8958749433776832512_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419600" y="1168400"/>
            <a:ext cx="4267200" cy="5689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ok 6" descr="Untitled-1 (1)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KZB PB článok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143000"/>
            <a:ext cx="9168603" cy="571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00" y="4114800"/>
            <a:ext cx="152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Imag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5400000">
            <a:off x="1082092" y="15293"/>
            <a:ext cx="5760615" cy="792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ok 3" descr="Untitled-1 (1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Pátracie akcie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4525963"/>
          </a:xfrm>
        </p:spPr>
        <p:txBody>
          <a:bodyPr/>
          <a:lstStyle/>
          <a:p>
            <a:r>
              <a:rPr lang="sk-SK" dirty="0" smtClean="0"/>
              <a:t>Zúčastňujeme sa pátracích akcií podľa potreby aj mimo nášho regiónu.</a:t>
            </a:r>
            <a:endParaRPr lang="sk-SK" dirty="0"/>
          </a:p>
        </p:txBody>
      </p:sp>
      <p:pic>
        <p:nvPicPr>
          <p:cNvPr id="6" name="Obrázok 5" descr="31277617_1959826170726374_1980670013031317504_n-1080x3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32173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Obrázok 6" descr="Untitled-1 (1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obrázek0000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267200" y="0"/>
            <a:ext cx="4876800" cy="3752613"/>
          </a:xfrm>
          <a:ln>
            <a:solidFill>
              <a:schemeClr val="tx1"/>
            </a:solidFill>
          </a:ln>
        </p:spPr>
      </p:pic>
      <p:pic>
        <p:nvPicPr>
          <p:cNvPr id="5" name="Obrázok 4" descr="31232510_588797744818670_1671475149888552960_o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343400" y="3810000"/>
            <a:ext cx="4800600" cy="304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Obrázok 5" descr="obrázek00002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429855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ok 7" descr="Untitled-1 (1)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891132" y="5410200"/>
            <a:ext cx="1252868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pátračka Prazno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7467600" cy="5715000"/>
          </a:xfrm>
          <a:ln>
            <a:solidFill>
              <a:schemeClr val="tx1"/>
            </a:solidFill>
          </a:ln>
        </p:spPr>
      </p:pic>
      <p:pic>
        <p:nvPicPr>
          <p:cNvPr id="5" name="Obrázok 4" descr="Untitled-1 (1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ek00001 (2)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43434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Zástupný symbol obsahu 3" descr="obrázek00002 (1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7200" y="0"/>
            <a:ext cx="4876800" cy="68580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IMG_20200520_14063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13716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Ďakujem za pozornosť </a:t>
            </a:r>
          </a:p>
        </p:txBody>
      </p:sp>
      <p:pic>
        <p:nvPicPr>
          <p:cNvPr id="6" name="Obrázok 5" descr="Untitled-1 (1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 descr="11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237" y="0"/>
            <a:ext cx="5396459" cy="30479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2" descr="Fotka Jozefa CihlÃ¡ra.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72657" y="0"/>
            <a:ext cx="3597639" cy="30479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6" name="Obrázok 5" descr="28951443_1618619578228552_1242798544293724160_o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3047999"/>
            <a:ext cx="4422097" cy="38099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prvá pomoc</a:t>
            </a:r>
            <a:endParaRPr lang="sk-SK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8" name="Obrázok 7" descr="29063629_1618616548228855_3633134035644973056_o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498297" y="3060771"/>
            <a:ext cx="4572000" cy="37972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ázok 8" descr="Untitled-1 (1)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153400" y="5713274"/>
            <a:ext cx="990600" cy="1144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Topografia</a:t>
            </a:r>
            <a:endParaRPr lang="sk-SK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4" name="Zástupný symbol obsahu 3" descr="32951035_10204637626216045_6977477249150746624_n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1074738"/>
            <a:ext cx="7711016" cy="5783262"/>
          </a:xfrm>
          <a:ln w="38100">
            <a:solidFill>
              <a:schemeClr val="tx1"/>
            </a:solidFill>
          </a:ln>
        </p:spPr>
      </p:pic>
      <p:pic>
        <p:nvPicPr>
          <p:cNvPr id="6" name="Obrázok 5" descr="Untitled-1 (1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Topografia</a:t>
            </a:r>
            <a:endParaRPr lang="sk-SK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4" name="Zástupný symbol obsahu 3" descr="33079111_10204637626456051_2473904315001995264_n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1131094"/>
            <a:ext cx="7635875" cy="5726906"/>
          </a:xfrm>
          <a:ln w="38100">
            <a:solidFill>
              <a:schemeClr val="tx1"/>
            </a:solidFill>
          </a:ln>
        </p:spPr>
      </p:pic>
      <p:pic>
        <p:nvPicPr>
          <p:cNvPr id="6" name="Obrázok 5" descr="Untitled-1 (1)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User\Desktop\KZB PB\KZB PB skúšky\Foto IPO R Plevník skúšky\DSC_690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19800" y="4082160"/>
            <a:ext cx="3124200" cy="27758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Picture 2" descr="C:\Users\User\Desktop\KZB PB\KZB PB skúšky\Foto IPO R Plevník skúšky\DSC_095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>
            <a:off x="5461000" y="584200"/>
            <a:ext cx="4267200" cy="3098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26" name="Picture 2" descr="C:\Users\User\Desktop\KZB PB\KZB PB skúšky\Foto IPO R Plevník skúšky\DSC_672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6019800" cy="4038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Záchranárske skúšky</a:t>
            </a:r>
          </a:p>
        </p:txBody>
      </p:sp>
      <p:pic>
        <p:nvPicPr>
          <p:cNvPr id="6" name="Zástupný symbol obsahu 5" descr="DSC_7133.jpg"/>
          <p:cNvPicPr>
            <a:picLocks noGrp="1" noChangeAspect="1"/>
          </p:cNvPicPr>
          <p:nvPr>
            <p:ph idx="1"/>
          </p:nvPr>
        </p:nvPicPr>
        <p:blipFill>
          <a:blip r:embed="rId5" cstate="screen"/>
          <a:stretch>
            <a:fillRect/>
          </a:stretch>
        </p:blipFill>
        <p:spPr>
          <a:xfrm>
            <a:off x="0" y="4038600"/>
            <a:ext cx="6019800" cy="2819400"/>
          </a:xfrm>
          <a:ln w="38100">
            <a:solidFill>
              <a:schemeClr val="tx1"/>
            </a:solidFill>
          </a:ln>
        </p:spPr>
      </p:pic>
      <p:pic>
        <p:nvPicPr>
          <p:cNvPr id="9" name="Obrázok 8" descr="Untitled-1 (1)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KZB PB\KZB PB skúšky\Foto IPO R Plevník skúšky\DSC_07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419600" cy="31242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2" name="Picture 4" descr="C:\Users\User\Desktop\KZB PB\KZB PB skúšky\Foto IPO R Plevník skúšky\DSC_682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03072" y="0"/>
            <a:ext cx="4740928" cy="3276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sk-SK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Záchranárske skúšky</a:t>
            </a:r>
          </a:p>
        </p:txBody>
      </p:sp>
      <p:pic>
        <p:nvPicPr>
          <p:cNvPr id="2053" name="Picture 5" descr="C:\Users\User\Desktop\KZB PB\KZB PB skúšky\Foto IPO R Plevník skúšky\DSC_698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" y="3124200"/>
            <a:ext cx="4419601" cy="3733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7" name="Picture 9" descr="C:\Users\User\Desktop\KZB PB\KZB PB skúšky\Foto IPO R Plevník skúšky\DSC_679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19600" y="3276600"/>
            <a:ext cx="4724400" cy="3581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8" name="Obrázok 7" descr="Untitled-1 (1)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825192" y="5334000"/>
            <a:ext cx="1318808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ovanie">
  <a:themeElements>
    <a:clrScheme name="Cestovani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ovani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ovani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1628</TotalTime>
  <Words>465</Words>
  <Application>Microsoft Office PowerPoint</Application>
  <PresentationFormat>Prezentácia na obrazovke (4:3)</PresentationFormat>
  <Paragraphs>85</Paragraphs>
  <Slides>48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48</vt:i4>
      </vt:variant>
    </vt:vector>
  </HeadingPairs>
  <TitlesOfParts>
    <vt:vector size="49" baseType="lpstr">
      <vt:lpstr>Cestovanie</vt:lpstr>
      <vt:lpstr>Rescue považie   záchranný SYSTÉM  </vt:lpstr>
      <vt:lpstr>spolupracujeme </vt:lpstr>
      <vt:lpstr>Školenia </vt:lpstr>
      <vt:lpstr>prvá pomoc</vt:lpstr>
      <vt:lpstr>prvá pomoc</vt:lpstr>
      <vt:lpstr>Topografia</vt:lpstr>
      <vt:lpstr>Topografia</vt:lpstr>
      <vt:lpstr>Záchranárske skúšky</vt:lpstr>
      <vt:lpstr>Záchranárske skúšky</vt:lpstr>
      <vt:lpstr>Práca s mládežou a so psom</vt:lpstr>
      <vt:lpstr>Snímka 11</vt:lpstr>
      <vt:lpstr>Snímka 12</vt:lpstr>
      <vt:lpstr>Evakuácia osôb z budov a neprístupného terénu</vt:lpstr>
      <vt:lpstr>Evakuácia osôb z budov a neprístupného terénu</vt:lpstr>
      <vt:lpstr>Záchranárske práce vo výškach a nad voľnou hĺbkou </vt:lpstr>
      <vt:lpstr>Snímka 16</vt:lpstr>
      <vt:lpstr>Odborná spôsobilosť hasič</vt:lpstr>
      <vt:lpstr>Pilčícky kurz</vt:lpstr>
      <vt:lpstr>Pilčícky kurz</vt:lpstr>
      <vt:lpstr>Záchranárske práce vo vode a pod vodnou hladinou </vt:lpstr>
      <vt:lpstr>Snímka 21</vt:lpstr>
      <vt:lpstr>Snímka 22</vt:lpstr>
      <vt:lpstr>Snímka 23</vt:lpstr>
      <vt:lpstr>Sebaobrana </vt:lpstr>
      <vt:lpstr>Snímka 25</vt:lpstr>
      <vt:lpstr>Výcvikový víkend</vt:lpstr>
      <vt:lpstr>Nočné vyhľadávanie v starých budovách </vt:lpstr>
      <vt:lpstr>Súčinnostné cvičenie </vt:lpstr>
      <vt:lpstr>DHZ</vt:lpstr>
      <vt:lpstr>Horolezecký klub manín</vt:lpstr>
      <vt:lpstr>Horolezecký klub manín </vt:lpstr>
      <vt:lpstr>Snímka 32</vt:lpstr>
      <vt:lpstr>Snímka 33</vt:lpstr>
      <vt:lpstr>Potápačský klub Hippocampus</vt:lpstr>
      <vt:lpstr>Snímka 35</vt:lpstr>
      <vt:lpstr>Leteckí modelári</vt:lpstr>
      <vt:lpstr>Snímka 37</vt:lpstr>
      <vt:lpstr>Snímka 38</vt:lpstr>
      <vt:lpstr>Snímka 39</vt:lpstr>
      <vt:lpstr>Kynologický klub plevník </vt:lpstr>
      <vt:lpstr>články</vt:lpstr>
      <vt:lpstr>Snímka 42</vt:lpstr>
      <vt:lpstr>Snímka 43</vt:lpstr>
      <vt:lpstr>Pátracie akcie</vt:lpstr>
      <vt:lpstr>Snímka 45</vt:lpstr>
      <vt:lpstr>Snímka 46</vt:lpstr>
      <vt:lpstr>Snímka 47</vt:lpstr>
      <vt:lpstr>Ďakujem za pozornosť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User</dc:creator>
  <cp:lastModifiedBy>Juraj Dolník</cp:lastModifiedBy>
  <cp:revision>120</cp:revision>
  <dcterms:created xsi:type="dcterms:W3CDTF">2018-05-17T11:41:05Z</dcterms:created>
  <dcterms:modified xsi:type="dcterms:W3CDTF">2020-09-21T16:49:33Z</dcterms:modified>
</cp:coreProperties>
</file>